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614" r:id="rId1"/>
  </p:sldMasterIdLst>
  <p:notesMasterIdLst>
    <p:notesMasterId r:id="rId8"/>
  </p:notesMasterIdLst>
  <p:sldIdLst>
    <p:sldId id="256" r:id="rId2"/>
    <p:sldId id="257" r:id="rId3"/>
    <p:sldId id="260" r:id="rId4"/>
    <p:sldId id="262" r:id="rId5"/>
    <p:sldId id="263" r:id="rId6"/>
    <p:sldId id="26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  <a:srgbClr val="EB5605"/>
    <a:srgbClr val="B9CA1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17" autoAdjust="0"/>
    <p:restoredTop sz="95597" autoAdjust="0"/>
  </p:normalViewPr>
  <p:slideViewPr>
    <p:cSldViewPr>
      <p:cViewPr varScale="1">
        <p:scale>
          <a:sx n="69" d="100"/>
          <a:sy n="69" d="100"/>
        </p:scale>
        <p:origin x="96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B21C4D-A3EF-41AD-B028-D211A8881C65}" type="datetimeFigureOut">
              <a:rPr lang="en-US" smtClean="0"/>
              <a:t>7/30/2013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621236-1FB5-4027-95EF-D31617065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495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21236-1FB5-4027-95EF-D316170656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337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58204EC-7D63-4ACF-938D-F949A8B14D11}" type="datetimeFigureOut">
              <a:rPr lang="en-US" smtClean="0"/>
              <a:t>7/30/2013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8E6ED8D-8826-40E3-9F32-D90B205C07C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1283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204EC-7D63-4ACF-938D-F949A8B14D11}" type="datetimeFigureOut">
              <a:rPr lang="en-US" smtClean="0"/>
              <a:t>7/30/2013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6ED8D-8826-40E3-9F32-D90B205C0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947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204EC-7D63-4ACF-938D-F949A8B14D11}" type="datetimeFigureOut">
              <a:rPr lang="en-US" smtClean="0"/>
              <a:t>7/30/2013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6ED8D-8826-40E3-9F32-D90B205C07C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5536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204EC-7D63-4ACF-938D-F949A8B14D11}" type="datetimeFigureOut">
              <a:rPr lang="en-US" smtClean="0"/>
              <a:t>7/30/2013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6ED8D-8826-40E3-9F32-D90B205C07C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48485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204EC-7D63-4ACF-938D-F949A8B14D11}" type="datetimeFigureOut">
              <a:rPr lang="en-US" smtClean="0"/>
              <a:t>7/30/2013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6ED8D-8826-40E3-9F32-D90B205C0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9536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204EC-7D63-4ACF-938D-F949A8B14D11}" type="datetimeFigureOut">
              <a:rPr lang="en-US" smtClean="0"/>
              <a:t>7/30/2013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6ED8D-8826-40E3-9F32-D90B205C07C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80193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204EC-7D63-4ACF-938D-F949A8B14D11}" type="datetimeFigureOut">
              <a:rPr lang="en-US" smtClean="0"/>
              <a:t>7/30/2013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6ED8D-8826-40E3-9F32-D90B205C07C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38466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204EC-7D63-4ACF-938D-F949A8B14D11}" type="datetimeFigureOut">
              <a:rPr lang="en-US" smtClean="0"/>
              <a:t>7/30/2013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6ED8D-8826-40E3-9F32-D90B205C07C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52752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204EC-7D63-4ACF-938D-F949A8B14D11}" type="datetimeFigureOut">
              <a:rPr lang="en-US" smtClean="0"/>
              <a:t>7/30/2013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6ED8D-8826-40E3-9F32-D90B205C07C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0173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204EC-7D63-4ACF-938D-F949A8B14D11}" type="datetimeFigureOut">
              <a:rPr lang="en-US" smtClean="0"/>
              <a:t>7/30/2013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6ED8D-8826-40E3-9F32-D90B205C0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708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204EC-7D63-4ACF-938D-F949A8B14D11}" type="datetimeFigureOut">
              <a:rPr lang="en-US" smtClean="0"/>
              <a:t>7/30/2013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6ED8D-8826-40E3-9F32-D90B205C07C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1876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204EC-7D63-4ACF-938D-F949A8B14D11}" type="datetimeFigureOut">
              <a:rPr lang="en-US" smtClean="0"/>
              <a:t>7/30/2013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6ED8D-8826-40E3-9F32-D90B205C07C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0314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204EC-7D63-4ACF-938D-F949A8B14D11}" type="datetimeFigureOut">
              <a:rPr lang="en-US" smtClean="0"/>
              <a:t>7/30/2013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6ED8D-8826-40E3-9F32-D90B205C07C4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6385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204EC-7D63-4ACF-938D-F949A8B14D11}" type="datetimeFigureOut">
              <a:rPr lang="en-US" smtClean="0"/>
              <a:t>7/30/2013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6ED8D-8826-40E3-9F32-D90B205C07C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4266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204EC-7D63-4ACF-938D-F949A8B14D11}" type="datetimeFigureOut">
              <a:rPr lang="en-US" smtClean="0"/>
              <a:t>7/30/2013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6ED8D-8826-40E3-9F32-D90B205C0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321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204EC-7D63-4ACF-938D-F949A8B14D11}" type="datetimeFigureOut">
              <a:rPr lang="en-US" smtClean="0"/>
              <a:t>7/30/2013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6ED8D-8826-40E3-9F32-D90B205C07C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9240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204EC-7D63-4ACF-938D-F949A8B14D11}" type="datetimeFigureOut">
              <a:rPr lang="en-US" smtClean="0"/>
              <a:t>7/30/2013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6ED8D-8826-40E3-9F32-D90B205C0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283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58204EC-7D63-4ACF-938D-F949A8B14D11}" type="datetimeFigureOut">
              <a:rPr lang="en-US" smtClean="0"/>
              <a:t>7/30/2013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8E6ED8D-8826-40E3-9F32-D90B205C0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99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15" r:id="rId1"/>
    <p:sldLayoutId id="2147484616" r:id="rId2"/>
    <p:sldLayoutId id="2147484617" r:id="rId3"/>
    <p:sldLayoutId id="2147484618" r:id="rId4"/>
    <p:sldLayoutId id="2147484619" r:id="rId5"/>
    <p:sldLayoutId id="2147484620" r:id="rId6"/>
    <p:sldLayoutId id="2147484621" r:id="rId7"/>
    <p:sldLayoutId id="2147484622" r:id="rId8"/>
    <p:sldLayoutId id="2147484623" r:id="rId9"/>
    <p:sldLayoutId id="2147484624" r:id="rId10"/>
    <p:sldLayoutId id="2147484625" r:id="rId11"/>
    <p:sldLayoutId id="2147484626" r:id="rId12"/>
    <p:sldLayoutId id="2147484627" r:id="rId13"/>
    <p:sldLayoutId id="2147484628" r:id="rId14"/>
    <p:sldLayoutId id="2147484629" r:id="rId15"/>
    <p:sldLayoutId id="2147484630" r:id="rId16"/>
    <p:sldLayoutId id="214748463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hyperlink" Target="mailto:shel@bellopasta.com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About Our Business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5105400" y="3810000"/>
            <a:ext cx="1775815" cy="766644"/>
            <a:chOff x="5539385" y="-80844"/>
            <a:chExt cx="1775815" cy="766644"/>
          </a:xfrm>
        </p:grpSpPr>
        <p:sp>
          <p:nvSpPr>
            <p:cNvPr id="13" name="TextBox 12"/>
            <p:cNvSpPr txBox="1"/>
            <p:nvPr/>
          </p:nvSpPr>
          <p:spPr>
            <a:xfrm>
              <a:off x="5739128" y="-80844"/>
              <a:ext cx="157607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i="1" dirty="0">
                  <a:latin typeface="Garamond" pitchFamily="18" charset="0"/>
                </a:rPr>
                <a:t>M</a:t>
              </a:r>
              <a:r>
                <a:rPr lang="en-US" sz="2800" i="1" dirty="0">
                  <a:latin typeface="Garamond" pitchFamily="18" charset="0"/>
                </a:rPr>
                <a:t>ongibello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853496" y="316468"/>
              <a:ext cx="13462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tabLst>
                  <a:tab pos="400050" algn="l"/>
                </a:tabLst>
              </a:pPr>
              <a:r>
                <a:rPr lang="en-US" spc="100" dirty="0">
                  <a:solidFill>
                    <a:srgbClr val="B9CA1A"/>
                  </a:solidFill>
                  <a:latin typeface="Gill Sans MT Condensed" pitchFamily="34" charset="0"/>
                </a:rPr>
                <a:t>ARTIS</a:t>
              </a:r>
              <a:r>
                <a:rPr lang="en-US" sz="1400" spc="100" dirty="0">
                  <a:solidFill>
                    <a:srgbClr val="B9CA1A"/>
                  </a:solidFill>
                  <a:latin typeface="Gill Sans MT" pitchFamily="34" charset="0"/>
                </a:rPr>
                <a:t>A</a:t>
              </a:r>
              <a:r>
                <a:rPr lang="en-US" sz="1100" spc="100" dirty="0">
                  <a:solidFill>
                    <a:srgbClr val="B9CA1A"/>
                  </a:solidFill>
                  <a:latin typeface="Gill Sans MT" pitchFamily="34" charset="0"/>
                </a:rPr>
                <a:t>N</a:t>
              </a:r>
              <a:r>
                <a:rPr lang="en-US" sz="1200" spc="100" dirty="0">
                  <a:solidFill>
                    <a:srgbClr val="B9CA1A"/>
                  </a:solidFill>
                  <a:latin typeface="Gill Sans MT" pitchFamily="34" charset="0"/>
                </a:rPr>
                <a:t> </a:t>
              </a:r>
              <a:r>
                <a:rPr lang="en-US" spc="100" dirty="0">
                  <a:solidFill>
                    <a:srgbClr val="B9CA1A"/>
                  </a:solidFill>
                  <a:latin typeface="Gill Sans MT Condensed" pitchFamily="34" charset="0"/>
                </a:rPr>
                <a:t>PASTA</a:t>
              </a:r>
              <a:endParaRPr lang="en-US" sz="2400" spc="100" dirty="0">
                <a:solidFill>
                  <a:srgbClr val="B9CA1A"/>
                </a:solidFill>
                <a:latin typeface="Gill Sans MT Condensed" pitchFamily="34" charset="0"/>
              </a:endParaRPr>
            </a:p>
          </p:txBody>
        </p:sp>
        <p:pic>
          <p:nvPicPr>
            <p:cNvPr id="15" name="Picture 2" descr="C:\Users\Screencaster\AppData\Local\Microsoft\Windows\Temporary Internet Files\Content.IE5\XRRBG5YO\MC900363762[1].wmf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EB5605">
                  <a:tint val="45000"/>
                  <a:satMod val="400000"/>
                </a:srgbClr>
              </a:duotone>
              <a:lum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9385" y="85423"/>
              <a:ext cx="314111" cy="313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2074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26248" y="1927213"/>
            <a:ext cx="4892676" cy="3000375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Our Mission</a:t>
            </a:r>
            <a:endParaRPr lang="en-US" sz="4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To create unique, high quality pastas, made by hand without additives or preservatives, for restaurants and individuals who choose to serve delicious, all-natural, one-of-a-kind pastas.</a:t>
            </a:r>
            <a:endParaRPr lang="en-US" sz="1800" dirty="0"/>
          </a:p>
        </p:txBody>
      </p:sp>
      <p:grpSp>
        <p:nvGrpSpPr>
          <p:cNvPr id="2" name="Group 1"/>
          <p:cNvGrpSpPr/>
          <p:nvPr/>
        </p:nvGrpSpPr>
        <p:grpSpPr>
          <a:xfrm>
            <a:off x="2133600" y="1005212"/>
            <a:ext cx="1775815" cy="766644"/>
            <a:chOff x="5539385" y="-80844"/>
            <a:chExt cx="1775815" cy="766644"/>
          </a:xfrm>
        </p:grpSpPr>
        <p:sp>
          <p:nvSpPr>
            <p:cNvPr id="19" name="TextBox 18"/>
            <p:cNvSpPr txBox="1"/>
            <p:nvPr/>
          </p:nvSpPr>
          <p:spPr>
            <a:xfrm>
              <a:off x="5739128" y="-80844"/>
              <a:ext cx="157607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i="1" dirty="0">
                  <a:latin typeface="Garamond" pitchFamily="18" charset="0"/>
                </a:rPr>
                <a:t>M</a:t>
              </a:r>
              <a:r>
                <a:rPr lang="en-US" sz="2800" i="1" dirty="0">
                  <a:latin typeface="Garamond" pitchFamily="18" charset="0"/>
                </a:rPr>
                <a:t>ongibello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853496" y="316468"/>
              <a:ext cx="13462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tabLst>
                  <a:tab pos="400050" algn="l"/>
                </a:tabLst>
              </a:pPr>
              <a:r>
                <a:rPr lang="en-US" spc="100" dirty="0">
                  <a:solidFill>
                    <a:srgbClr val="B9CA1A"/>
                  </a:solidFill>
                  <a:latin typeface="Gill Sans MT Condensed" pitchFamily="34" charset="0"/>
                </a:rPr>
                <a:t>ARTIS</a:t>
              </a:r>
              <a:r>
                <a:rPr lang="en-US" sz="1400" spc="100" dirty="0">
                  <a:solidFill>
                    <a:srgbClr val="B9CA1A"/>
                  </a:solidFill>
                  <a:latin typeface="Gill Sans MT" pitchFamily="34" charset="0"/>
                </a:rPr>
                <a:t>A</a:t>
              </a:r>
              <a:r>
                <a:rPr lang="en-US" sz="1100" spc="100" dirty="0">
                  <a:solidFill>
                    <a:srgbClr val="B9CA1A"/>
                  </a:solidFill>
                  <a:latin typeface="Gill Sans MT" pitchFamily="34" charset="0"/>
                </a:rPr>
                <a:t>N</a:t>
              </a:r>
              <a:r>
                <a:rPr lang="en-US" sz="1200" spc="100" dirty="0">
                  <a:solidFill>
                    <a:srgbClr val="B9CA1A"/>
                  </a:solidFill>
                  <a:latin typeface="Gill Sans MT" pitchFamily="34" charset="0"/>
                </a:rPr>
                <a:t> </a:t>
              </a:r>
              <a:r>
                <a:rPr lang="en-US" spc="100" dirty="0">
                  <a:solidFill>
                    <a:srgbClr val="B9CA1A"/>
                  </a:solidFill>
                  <a:latin typeface="Gill Sans MT Condensed" pitchFamily="34" charset="0"/>
                </a:rPr>
                <a:t>PASTA</a:t>
              </a:r>
              <a:endParaRPr lang="en-US" sz="2400" spc="100" dirty="0">
                <a:solidFill>
                  <a:srgbClr val="B9CA1A"/>
                </a:solidFill>
                <a:latin typeface="Gill Sans MT Condensed" pitchFamily="34" charset="0"/>
              </a:endParaRPr>
            </a:p>
          </p:txBody>
        </p:sp>
        <p:pic>
          <p:nvPicPr>
            <p:cNvPr id="21" name="Picture 2" descr="C:\Users\Screencaster\AppData\Local\Microsoft\Windows\Temporary Internet Files\Content.IE5\XRRBG5YO\MC900363762[1].wmf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EB5605">
                  <a:tint val="45000"/>
                  <a:satMod val="400000"/>
                </a:srgbClr>
              </a:duotone>
              <a:lum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9385" y="85423"/>
              <a:ext cx="314111" cy="313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878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840" y="981062"/>
            <a:ext cx="3026985" cy="48926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Our Team</a:t>
            </a:r>
            <a:endParaRPr lang="en-US" sz="4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Owner </a:t>
            </a:r>
            <a:r>
              <a:rPr lang="en-US" b="1" dirty="0" err="1" smtClean="0"/>
              <a:t>Shel</a:t>
            </a:r>
            <a:r>
              <a:rPr lang="en-US" b="1" dirty="0" smtClean="0"/>
              <a:t> Rheingold</a:t>
            </a:r>
            <a:r>
              <a:rPr lang="en-US" dirty="0" smtClean="0"/>
              <a:t> (with Manager </a:t>
            </a:r>
            <a:r>
              <a:rPr lang="en-US" b="1" dirty="0" smtClean="0"/>
              <a:t>Stefan Linn</a:t>
            </a:r>
            <a:r>
              <a:rPr lang="en-US" dirty="0" smtClean="0"/>
              <a:t>) leads a talented team of two with over 30 years of experience making pasta by hand, crafting unique flavors that tantalize the palate, and pushing the boundaries of traditional artisan pasta-making.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2133600" y="1005212"/>
            <a:ext cx="1775815" cy="766644"/>
            <a:chOff x="5539385" y="-80844"/>
            <a:chExt cx="1775815" cy="766644"/>
          </a:xfrm>
        </p:grpSpPr>
        <p:sp>
          <p:nvSpPr>
            <p:cNvPr id="18" name="TextBox 17"/>
            <p:cNvSpPr txBox="1"/>
            <p:nvPr/>
          </p:nvSpPr>
          <p:spPr>
            <a:xfrm>
              <a:off x="5739128" y="-80844"/>
              <a:ext cx="157607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i="1" dirty="0">
                  <a:latin typeface="Garamond" pitchFamily="18" charset="0"/>
                </a:rPr>
                <a:t>M</a:t>
              </a:r>
              <a:r>
                <a:rPr lang="en-US" sz="2800" i="1" dirty="0">
                  <a:latin typeface="Garamond" pitchFamily="18" charset="0"/>
                </a:rPr>
                <a:t>ongibello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853496" y="316468"/>
              <a:ext cx="13462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tabLst>
                  <a:tab pos="400050" algn="l"/>
                </a:tabLst>
              </a:pPr>
              <a:r>
                <a:rPr lang="en-US" spc="100" dirty="0">
                  <a:solidFill>
                    <a:srgbClr val="B9CA1A"/>
                  </a:solidFill>
                  <a:latin typeface="Gill Sans MT Condensed" pitchFamily="34" charset="0"/>
                </a:rPr>
                <a:t>ARTIS</a:t>
              </a:r>
              <a:r>
                <a:rPr lang="en-US" sz="1400" spc="100" dirty="0">
                  <a:solidFill>
                    <a:srgbClr val="B9CA1A"/>
                  </a:solidFill>
                  <a:latin typeface="Gill Sans MT" pitchFamily="34" charset="0"/>
                </a:rPr>
                <a:t>A</a:t>
              </a:r>
              <a:r>
                <a:rPr lang="en-US" sz="1100" spc="100" dirty="0">
                  <a:solidFill>
                    <a:srgbClr val="B9CA1A"/>
                  </a:solidFill>
                  <a:latin typeface="Gill Sans MT" pitchFamily="34" charset="0"/>
                </a:rPr>
                <a:t>N</a:t>
              </a:r>
              <a:r>
                <a:rPr lang="en-US" sz="1200" spc="100" dirty="0">
                  <a:solidFill>
                    <a:srgbClr val="B9CA1A"/>
                  </a:solidFill>
                  <a:latin typeface="Gill Sans MT" pitchFamily="34" charset="0"/>
                </a:rPr>
                <a:t> </a:t>
              </a:r>
              <a:r>
                <a:rPr lang="en-US" spc="100" dirty="0">
                  <a:solidFill>
                    <a:srgbClr val="B9CA1A"/>
                  </a:solidFill>
                  <a:latin typeface="Gill Sans MT Condensed" pitchFamily="34" charset="0"/>
                </a:rPr>
                <a:t>PASTA</a:t>
              </a:r>
              <a:endParaRPr lang="en-US" sz="2400" spc="100" dirty="0">
                <a:solidFill>
                  <a:srgbClr val="B9CA1A"/>
                </a:solidFill>
                <a:latin typeface="Gill Sans MT Condensed" pitchFamily="34" charset="0"/>
              </a:endParaRPr>
            </a:p>
          </p:txBody>
        </p:sp>
        <p:pic>
          <p:nvPicPr>
            <p:cNvPr id="20" name="Picture 2" descr="C:\Users\Screencaster\AppData\Local\Microsoft\Windows\Temporary Internet Files\Content.IE5\XRRBG5YO\MC900363762[1].wmf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EB5605">
                  <a:tint val="45000"/>
                  <a:satMod val="400000"/>
                </a:srgbClr>
              </a:duotone>
              <a:lum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9385" y="85423"/>
              <a:ext cx="314111" cy="313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1084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Let’s Compare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Traditional pasta flavors</a:t>
            </a:r>
          </a:p>
          <a:p>
            <a:r>
              <a:rPr lang="en-US" dirty="0" smtClean="0"/>
              <a:t>Conventional use of all-natural dyes; limited color palette</a:t>
            </a:r>
          </a:p>
          <a:p>
            <a:r>
              <a:rPr lang="en-US" dirty="0" smtClean="0"/>
              <a:t>Repetitive die cut process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Us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Unique flavors built on tradition</a:t>
            </a:r>
          </a:p>
          <a:p>
            <a:r>
              <a:rPr lang="en-US" dirty="0" smtClean="0"/>
              <a:t>Innovative use of all-natural dyes; wider color palette</a:t>
            </a:r>
          </a:p>
          <a:p>
            <a:r>
              <a:rPr lang="en-US" dirty="0" smtClean="0"/>
              <a:t>Minimal die cut process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2133600" y="1005212"/>
            <a:ext cx="1775815" cy="766644"/>
            <a:chOff x="5539385" y="-80844"/>
            <a:chExt cx="1775815" cy="766644"/>
          </a:xfrm>
        </p:grpSpPr>
        <p:sp>
          <p:nvSpPr>
            <p:cNvPr id="17" name="TextBox 16"/>
            <p:cNvSpPr txBox="1"/>
            <p:nvPr/>
          </p:nvSpPr>
          <p:spPr>
            <a:xfrm>
              <a:off x="5739128" y="-80844"/>
              <a:ext cx="157607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i="1" dirty="0">
                  <a:latin typeface="Garamond" pitchFamily="18" charset="0"/>
                </a:rPr>
                <a:t>M</a:t>
              </a:r>
              <a:r>
                <a:rPr lang="en-US" sz="2800" i="1" dirty="0">
                  <a:latin typeface="Garamond" pitchFamily="18" charset="0"/>
                </a:rPr>
                <a:t>ongibello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853496" y="316468"/>
              <a:ext cx="13462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tabLst>
                  <a:tab pos="400050" algn="l"/>
                </a:tabLst>
              </a:pPr>
              <a:r>
                <a:rPr lang="en-US" spc="100" dirty="0">
                  <a:solidFill>
                    <a:srgbClr val="B9CA1A"/>
                  </a:solidFill>
                  <a:latin typeface="Gill Sans MT Condensed" pitchFamily="34" charset="0"/>
                </a:rPr>
                <a:t>ARTIS</a:t>
              </a:r>
              <a:r>
                <a:rPr lang="en-US" sz="1400" spc="100" dirty="0">
                  <a:solidFill>
                    <a:srgbClr val="B9CA1A"/>
                  </a:solidFill>
                  <a:latin typeface="Gill Sans MT" pitchFamily="34" charset="0"/>
                </a:rPr>
                <a:t>A</a:t>
              </a:r>
              <a:r>
                <a:rPr lang="en-US" sz="1100" spc="100" dirty="0">
                  <a:solidFill>
                    <a:srgbClr val="B9CA1A"/>
                  </a:solidFill>
                  <a:latin typeface="Gill Sans MT" pitchFamily="34" charset="0"/>
                </a:rPr>
                <a:t>N</a:t>
              </a:r>
              <a:r>
                <a:rPr lang="en-US" sz="1200" spc="100" dirty="0">
                  <a:solidFill>
                    <a:srgbClr val="B9CA1A"/>
                  </a:solidFill>
                  <a:latin typeface="Gill Sans MT" pitchFamily="34" charset="0"/>
                </a:rPr>
                <a:t> </a:t>
              </a:r>
              <a:r>
                <a:rPr lang="en-US" spc="100" dirty="0">
                  <a:solidFill>
                    <a:srgbClr val="B9CA1A"/>
                  </a:solidFill>
                  <a:latin typeface="Gill Sans MT Condensed" pitchFamily="34" charset="0"/>
                </a:rPr>
                <a:t>PASTA</a:t>
              </a:r>
              <a:endParaRPr lang="en-US" sz="2400" spc="100" dirty="0">
                <a:solidFill>
                  <a:srgbClr val="B9CA1A"/>
                </a:solidFill>
                <a:latin typeface="Gill Sans MT Condensed" pitchFamily="34" charset="0"/>
              </a:endParaRPr>
            </a:p>
          </p:txBody>
        </p:sp>
        <p:pic>
          <p:nvPicPr>
            <p:cNvPr id="19" name="Picture 2" descr="C:\Users\Screencaster\AppData\Local\Microsoft\Windows\Temporary Internet Files\Content.IE5\XRRBG5YO\MC900363762[1].wmf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rgbClr val="EB5605">
                  <a:tint val="45000"/>
                  <a:satMod val="400000"/>
                </a:srgbClr>
              </a:duotone>
              <a:lum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9385" y="85423"/>
              <a:ext cx="314111" cy="313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8425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The Goods</a:t>
            </a:r>
            <a:endParaRPr lang="en-US" sz="4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 numCol="1">
            <a:normAutofit fontScale="85000" lnSpcReduction="20000"/>
          </a:bodyPr>
          <a:lstStyle/>
          <a:p>
            <a:r>
              <a:rPr lang="en-US" dirty="0" smtClean="0"/>
              <a:t>Zesty Black Bean Fettuccini</a:t>
            </a:r>
          </a:p>
          <a:p>
            <a:r>
              <a:rPr lang="en-US" dirty="0" smtClean="0"/>
              <a:t>Sundried Tomato Fettuccini</a:t>
            </a:r>
          </a:p>
          <a:p>
            <a:r>
              <a:rPr lang="en-US" dirty="0" smtClean="0"/>
              <a:t>Thai Basil Fettuccini</a:t>
            </a:r>
          </a:p>
          <a:p>
            <a:r>
              <a:rPr lang="en-US" dirty="0" smtClean="0"/>
              <a:t>Roasted Red Pepper Penne</a:t>
            </a:r>
          </a:p>
          <a:p>
            <a:r>
              <a:rPr lang="en-US" b="1" dirty="0" smtClean="0"/>
              <a:t>Stefan’s </a:t>
            </a:r>
            <a:r>
              <a:rPr lang="en-US" b="1" dirty="0"/>
              <a:t>Striped Bowties</a:t>
            </a:r>
          </a:p>
          <a:p>
            <a:r>
              <a:rPr lang="en-US" dirty="0" err="1" smtClean="0"/>
              <a:t>Massaman</a:t>
            </a:r>
            <a:r>
              <a:rPr lang="en-US" dirty="0" smtClean="0"/>
              <a:t> Curry Penne</a:t>
            </a:r>
          </a:p>
          <a:p>
            <a:r>
              <a:rPr lang="en-US" dirty="0" smtClean="0"/>
              <a:t>Wild Mushroom Penne</a:t>
            </a:r>
          </a:p>
          <a:p>
            <a:r>
              <a:rPr lang="en-US" dirty="0" err="1" smtClean="0"/>
              <a:t>Shel’s</a:t>
            </a:r>
            <a:r>
              <a:rPr lang="en-US" dirty="0" smtClean="0"/>
              <a:t> Spanakopita Bowties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133600" y="1005212"/>
            <a:ext cx="1775815" cy="766644"/>
            <a:chOff x="5539385" y="-80844"/>
            <a:chExt cx="1775815" cy="766644"/>
          </a:xfrm>
        </p:grpSpPr>
        <p:sp>
          <p:nvSpPr>
            <p:cNvPr id="13" name="TextBox 12"/>
            <p:cNvSpPr txBox="1"/>
            <p:nvPr/>
          </p:nvSpPr>
          <p:spPr>
            <a:xfrm>
              <a:off x="5739128" y="-80844"/>
              <a:ext cx="157607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i="1" dirty="0">
                  <a:latin typeface="Garamond" pitchFamily="18" charset="0"/>
                </a:rPr>
                <a:t>M</a:t>
              </a:r>
              <a:r>
                <a:rPr lang="en-US" sz="2800" i="1" dirty="0">
                  <a:latin typeface="Garamond" pitchFamily="18" charset="0"/>
                </a:rPr>
                <a:t>ongibello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853496" y="316468"/>
              <a:ext cx="13462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tabLst>
                  <a:tab pos="400050" algn="l"/>
                </a:tabLst>
              </a:pPr>
              <a:r>
                <a:rPr lang="en-US" spc="100" dirty="0">
                  <a:solidFill>
                    <a:srgbClr val="B9CA1A"/>
                  </a:solidFill>
                  <a:latin typeface="Gill Sans MT Condensed" pitchFamily="34" charset="0"/>
                </a:rPr>
                <a:t>ARTIS</a:t>
              </a:r>
              <a:r>
                <a:rPr lang="en-US" sz="1400" spc="100" dirty="0">
                  <a:solidFill>
                    <a:srgbClr val="B9CA1A"/>
                  </a:solidFill>
                  <a:latin typeface="Gill Sans MT" pitchFamily="34" charset="0"/>
                </a:rPr>
                <a:t>A</a:t>
              </a:r>
              <a:r>
                <a:rPr lang="en-US" sz="1100" spc="100" dirty="0">
                  <a:solidFill>
                    <a:srgbClr val="B9CA1A"/>
                  </a:solidFill>
                  <a:latin typeface="Gill Sans MT" pitchFamily="34" charset="0"/>
                </a:rPr>
                <a:t>N</a:t>
              </a:r>
              <a:r>
                <a:rPr lang="en-US" sz="1200" spc="100" dirty="0">
                  <a:solidFill>
                    <a:srgbClr val="B9CA1A"/>
                  </a:solidFill>
                  <a:latin typeface="Gill Sans MT" pitchFamily="34" charset="0"/>
                </a:rPr>
                <a:t> </a:t>
              </a:r>
              <a:r>
                <a:rPr lang="en-US" spc="100" dirty="0">
                  <a:solidFill>
                    <a:srgbClr val="B9CA1A"/>
                  </a:solidFill>
                  <a:latin typeface="Gill Sans MT Condensed" pitchFamily="34" charset="0"/>
                </a:rPr>
                <a:t>PASTA</a:t>
              </a:r>
              <a:endParaRPr lang="en-US" sz="2400" spc="100" dirty="0">
                <a:solidFill>
                  <a:srgbClr val="B9CA1A"/>
                </a:solidFill>
                <a:latin typeface="Gill Sans MT Condensed" pitchFamily="34" charset="0"/>
              </a:endParaRPr>
            </a:p>
          </p:txBody>
        </p:sp>
        <p:pic>
          <p:nvPicPr>
            <p:cNvPr id="15" name="Picture 2" descr="C:\Users\Screencaster\AppData\Local\Microsoft\Windows\Temporary Internet Files\Content.IE5\XRRBG5YO\MC900363762[1].wmf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rgbClr val="EB5605">
                  <a:tint val="45000"/>
                  <a:satMod val="400000"/>
                </a:srgbClr>
              </a:duotone>
              <a:lum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9385" y="85423"/>
              <a:ext cx="314111" cy="313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Content Placeholder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2401" y="989048"/>
            <a:ext cx="2971800" cy="4892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836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Shop, or Visit Our Kitchen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37736"/>
            <a:ext cx="10972800" cy="591464"/>
          </a:xfrm>
        </p:spPr>
        <p:txBody>
          <a:bodyPr numCol="2">
            <a:noAutofit/>
          </a:bodyPr>
          <a:lstStyle/>
          <a:p>
            <a:endParaRPr lang="en-US" sz="1800" b="1" dirty="0" smtClean="0"/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800" b="1" dirty="0" smtClean="0"/>
              <a:t>Hours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800" dirty="0" smtClean="0"/>
              <a:t>9:00-5:00 Tues-Sun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800" dirty="0" smtClean="0"/>
              <a:t>Closed Mon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sz="1800" b="1" dirty="0" smtClean="0"/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800" b="1" dirty="0" smtClean="0"/>
              <a:t>Contact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800" dirty="0" smtClean="0"/>
              <a:t>207-555-1145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800" dirty="0" smtClean="0">
                <a:hlinkClick r:id="rId2"/>
              </a:rPr>
              <a:t>shel@bellopasta.com</a:t>
            </a:r>
            <a:endParaRPr lang="en-US" sz="18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609600" y="3849775"/>
            <a:ext cx="1097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1009 Craftsman Drive</a:t>
            </a:r>
          </a:p>
          <a:p>
            <a:pPr algn="ctr"/>
            <a:r>
              <a:rPr lang="en-US" b="1" dirty="0"/>
              <a:t>Portland, Maine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133600" y="1005212"/>
            <a:ext cx="1775815" cy="766644"/>
            <a:chOff x="5539385" y="-80844"/>
            <a:chExt cx="1775815" cy="766644"/>
          </a:xfrm>
        </p:grpSpPr>
        <p:sp>
          <p:nvSpPr>
            <p:cNvPr id="10" name="TextBox 9"/>
            <p:cNvSpPr txBox="1"/>
            <p:nvPr/>
          </p:nvSpPr>
          <p:spPr>
            <a:xfrm>
              <a:off x="5739128" y="-80844"/>
              <a:ext cx="157607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i="1" dirty="0">
                  <a:latin typeface="Garamond" pitchFamily="18" charset="0"/>
                </a:rPr>
                <a:t>M</a:t>
              </a:r>
              <a:r>
                <a:rPr lang="en-US" sz="2800" i="1" dirty="0">
                  <a:latin typeface="Garamond" pitchFamily="18" charset="0"/>
                </a:rPr>
                <a:t>ongibello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853496" y="316468"/>
              <a:ext cx="13462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tabLst>
                  <a:tab pos="400050" algn="l"/>
                </a:tabLst>
              </a:pPr>
              <a:r>
                <a:rPr lang="en-US" spc="100" dirty="0">
                  <a:solidFill>
                    <a:srgbClr val="B9CA1A"/>
                  </a:solidFill>
                  <a:latin typeface="Gill Sans MT Condensed" pitchFamily="34" charset="0"/>
                </a:rPr>
                <a:t>ARTIS</a:t>
              </a:r>
              <a:r>
                <a:rPr lang="en-US" sz="1400" spc="100" dirty="0">
                  <a:solidFill>
                    <a:srgbClr val="B9CA1A"/>
                  </a:solidFill>
                  <a:latin typeface="Gill Sans MT" pitchFamily="34" charset="0"/>
                </a:rPr>
                <a:t>A</a:t>
              </a:r>
              <a:r>
                <a:rPr lang="en-US" sz="1100" spc="100" dirty="0">
                  <a:solidFill>
                    <a:srgbClr val="B9CA1A"/>
                  </a:solidFill>
                  <a:latin typeface="Gill Sans MT" pitchFamily="34" charset="0"/>
                </a:rPr>
                <a:t>N</a:t>
              </a:r>
              <a:r>
                <a:rPr lang="en-US" sz="1200" spc="100" dirty="0">
                  <a:solidFill>
                    <a:srgbClr val="B9CA1A"/>
                  </a:solidFill>
                  <a:latin typeface="Gill Sans MT" pitchFamily="34" charset="0"/>
                </a:rPr>
                <a:t> </a:t>
              </a:r>
              <a:r>
                <a:rPr lang="en-US" spc="100" dirty="0">
                  <a:solidFill>
                    <a:srgbClr val="B9CA1A"/>
                  </a:solidFill>
                  <a:latin typeface="Gill Sans MT Condensed" pitchFamily="34" charset="0"/>
                </a:rPr>
                <a:t>PASTA</a:t>
              </a:r>
              <a:endParaRPr lang="en-US" sz="2400" spc="100" dirty="0">
                <a:solidFill>
                  <a:srgbClr val="B9CA1A"/>
                </a:solidFill>
                <a:latin typeface="Gill Sans MT Condensed" pitchFamily="34" charset="0"/>
              </a:endParaRPr>
            </a:p>
          </p:txBody>
        </p:sp>
        <p:pic>
          <p:nvPicPr>
            <p:cNvPr id="12" name="Picture 2" descr="C:\Users\Screencaster\AppData\Local\Microsoft\Windows\Temporary Internet Files\Content.IE5\XRRBG5YO\MC900363762[1].wmf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EB5605">
                  <a:tint val="45000"/>
                  <a:satMod val="400000"/>
                </a:srgbClr>
              </a:duotone>
              <a:lum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9385" y="85423"/>
              <a:ext cx="314111" cy="313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1338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Garamond-Trebuchet MS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186</Words>
  <Application>Microsoft Office PowerPoint</Application>
  <PresentationFormat>Widescreen</PresentationFormat>
  <Paragraphs>47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Garamond</vt:lpstr>
      <vt:lpstr>Gill Sans MT</vt:lpstr>
      <vt:lpstr>Gill Sans MT Condensed</vt:lpstr>
      <vt:lpstr>Trebuchet MS</vt:lpstr>
      <vt:lpstr>Organic</vt:lpstr>
      <vt:lpstr>About Our Business</vt:lpstr>
      <vt:lpstr>Our Mission</vt:lpstr>
      <vt:lpstr>Our Team</vt:lpstr>
      <vt:lpstr>Let’s Compare</vt:lpstr>
      <vt:lpstr>The Goods</vt:lpstr>
      <vt:lpstr>Shop, or Visit Our Kitchen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2013-07-30T18:47:16Z</dcterms:created>
  <dcterms:modified xsi:type="dcterms:W3CDTF">2013-07-30T18:47:20Z</dcterms:modified>
</cp:coreProperties>
</file>